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88163" cy="100187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49" autoAdjust="0"/>
  </p:normalViewPr>
  <p:slideViewPr>
    <p:cSldViewPr snapToGrid="0">
      <p:cViewPr varScale="1">
        <p:scale>
          <a:sx n="75" d="100"/>
          <a:sy n="75" d="100"/>
        </p:scale>
        <p:origin x="15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zh-TW"/>
              <a:t>檢查結果</a:t>
            </a:r>
          </a:p>
        </c:rich>
      </c:tx>
      <c:layout>
        <c:manualLayout>
          <c:xMode val="edge"/>
          <c:yMode val="edge"/>
          <c:x val="3.3081020140542636E-2"/>
          <c:y val="1.4662519598131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32006311705679064"/>
          <c:y val="5.0649452826754926E-2"/>
          <c:w val="0.71825121528426228"/>
          <c:h val="0.54171290555721041"/>
        </c:manualLayout>
      </c:layout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944-47D3-928E-3EECEB12141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944-47D3-928E-3EECEB12141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944-47D3-928E-3EECEB12141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944-47D3-928E-3EECEB12141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944-47D3-928E-3EECEB121417}"/>
              </c:ext>
            </c:extLst>
          </c:dPt>
          <c:dLbls>
            <c:dLbl>
              <c:idx val="0"/>
              <c:layout>
                <c:manualLayout>
                  <c:x val="-0.19782240250030322"/>
                  <c:y val="1.89870931788564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44-47D3-928E-3EECEB121417}"/>
                </c:ext>
              </c:extLst>
            </c:dLbl>
            <c:dLbl>
              <c:idx val="1"/>
              <c:layout>
                <c:manualLayout>
                  <c:x val="0.16589260303363548"/>
                  <c:y val="-0.1147868122181822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944-47D3-928E-3EECEB121417}"/>
                </c:ext>
              </c:extLst>
            </c:dLbl>
            <c:dLbl>
              <c:idx val="2"/>
              <c:layout>
                <c:manualLayout>
                  <c:x val="0.15050569451221216"/>
                  <c:y val="0.148797498357918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944-47D3-928E-3EECEB121417}"/>
                </c:ext>
              </c:extLst>
            </c:dLbl>
            <c:dLbl>
              <c:idx val="3"/>
              <c:layout>
                <c:manualLayout>
                  <c:x val="-2.8763939268508336E-2"/>
                  <c:y val="1.97264423700517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944-47D3-928E-3EECEB121417}"/>
                </c:ext>
              </c:extLst>
            </c:dLbl>
            <c:dLbl>
              <c:idx val="4"/>
              <c:layout>
                <c:manualLayout>
                  <c:x val="0.13494209983614547"/>
                  <c:y val="1.75046757517813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944-47D3-928E-3EECEB1214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標楷體" panose="03000509000000000000" pitchFamily="65" charset="-120"/>
                    <a:cs typeface="+mn-cs"/>
                  </a:defRPr>
                </a:pPr>
                <a:endParaRPr lang="zh-TW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工作表1!$A$2:$A$6</c:f>
              <c:strCache>
                <c:ptCount val="5"/>
                <c:pt idx="0">
                  <c:v>內外痔、大腸憩室症、非特異性大腸炎 (132例)</c:v>
                </c:pt>
                <c:pt idx="1">
                  <c:v>腺瘤 (66例)</c:v>
                </c:pt>
                <c:pt idx="2">
                  <c:v>增生性息肉 (47例)</c:v>
                </c:pt>
                <c:pt idx="3">
                  <c:v>發炎性腸道疾病 (3例)</c:v>
                </c:pt>
                <c:pt idx="4">
                  <c:v>大腸惡性腫瘤(已接受手術狀況良好) (6例)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132</c:v>
                </c:pt>
                <c:pt idx="1">
                  <c:v>66</c:v>
                </c:pt>
                <c:pt idx="2">
                  <c:v>47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44-47D3-928E-3EECEB12141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8648028700800292"/>
          <c:w val="0.96889458202400736"/>
          <c:h val="0.396698284770620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B3A9C-42A1-43F7-8C19-4CA22B2F274B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2B891-B051-4F06-9869-BF78A29518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04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2B891-B051-4F06-9869-BF78A295182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89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196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96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122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72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7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34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46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05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350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54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E82F8-3F32-4FD9-A99B-3F3F607963E8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01CC1-6C73-4A97-9F72-E5DE49FA2D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37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化同側角落矩形 5"/>
          <p:cNvSpPr/>
          <p:nvPr/>
        </p:nvSpPr>
        <p:spPr>
          <a:xfrm>
            <a:off x="1139686" y="75860"/>
            <a:ext cx="4651513" cy="401217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流程圖: 接點 47"/>
          <p:cNvSpPr/>
          <p:nvPr/>
        </p:nvSpPr>
        <p:spPr>
          <a:xfrm>
            <a:off x="147965" y="8168006"/>
            <a:ext cx="180000" cy="180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流程圖: 接點 49"/>
          <p:cNvSpPr/>
          <p:nvPr/>
        </p:nvSpPr>
        <p:spPr>
          <a:xfrm>
            <a:off x="147965" y="8608628"/>
            <a:ext cx="180000" cy="18000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16" name="矩形 15"/>
          <p:cNvSpPr/>
          <p:nvPr/>
        </p:nvSpPr>
        <p:spPr>
          <a:xfrm>
            <a:off x="1269667" y="35070"/>
            <a:ext cx="4493538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大腸鏡檢查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大腸疾病無所遁形</a:t>
            </a:r>
          </a:p>
        </p:txBody>
      </p:sp>
      <p:sp>
        <p:nvSpPr>
          <p:cNvPr id="20" name="矩形 19"/>
          <p:cNvSpPr/>
          <p:nvPr/>
        </p:nvSpPr>
        <p:spPr>
          <a:xfrm>
            <a:off x="124774" y="464969"/>
            <a:ext cx="6733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台中東區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分院自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月開始執行大腸鏡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檢查，至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執行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285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例大腸鏡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男性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189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66.3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%),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、女性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96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33.7%)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024" name="表格 10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187791"/>
              </p:ext>
            </p:extLst>
          </p:nvPr>
        </p:nvGraphicFramePr>
        <p:xfrm>
          <a:off x="147965" y="1128653"/>
          <a:ext cx="3191583" cy="3712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583">
                  <a:extLst>
                    <a:ext uri="{9D8B030D-6E8A-4147-A177-3AD203B41FA5}">
                      <a16:colId xmlns:a16="http://schemas.microsoft.com/office/drawing/2014/main" val="1135346615"/>
                    </a:ext>
                  </a:extLst>
                </a:gridCol>
              </a:tblGrid>
              <a:tr h="46339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接受大腸鏡檢查的原因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  <a:alpha val="7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18742"/>
                  </a:ext>
                </a:extLst>
              </a:tr>
              <a:tr h="3249335">
                <a:tc>
                  <a:txBody>
                    <a:bodyPr/>
                    <a:lstStyle/>
                    <a:p>
                      <a:pPr marL="32400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原先有息肉病史</a:t>
                      </a:r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做追蹤檢查</a:t>
                      </a:r>
                      <a:endParaRPr lang="en-US" altLang="zh-TW" sz="2000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2400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</a:t>
                      </a:r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健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署糞便潛血檢查陽性有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58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例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(20.4%)</a:t>
                      </a:r>
                    </a:p>
                    <a:p>
                      <a:pPr marL="32400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長期便秘或腹瀉</a:t>
                      </a:r>
                      <a:endParaRPr lang="en-US" altLang="zh-TW" sz="2000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2400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排便習慣改變</a:t>
                      </a:r>
                      <a:endParaRPr lang="en-US" altLang="zh-TW" sz="2000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2400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便血</a:t>
                      </a:r>
                      <a:endParaRPr lang="en-US" altLang="zh-TW" sz="2000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2400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不明原因腹痛</a:t>
                      </a:r>
                      <a:r>
                        <a:rPr lang="zh-TW" altLang="en-US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貧血或體重減輕</a:t>
                      </a:r>
                      <a:endParaRPr lang="en-US" altLang="zh-TW" sz="2000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2400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有大腸癌家族史等等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  <a:alpha val="7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532994"/>
                  </a:ext>
                </a:extLst>
              </a:tr>
            </a:tbl>
          </a:graphicData>
        </a:graphic>
      </p:graphicFrame>
      <p:graphicFrame>
        <p:nvGraphicFramePr>
          <p:cNvPr id="62" name="圖表 61"/>
          <p:cNvGraphicFramePr/>
          <p:nvPr>
            <p:extLst>
              <p:ext uri="{D42A27DB-BD31-4B8C-83A1-F6EECF244321}">
                <p14:modId xmlns:p14="http://schemas.microsoft.com/office/powerpoint/2010/main" val="2422304020"/>
              </p:ext>
            </p:extLst>
          </p:nvPr>
        </p:nvGraphicFramePr>
        <p:xfrm>
          <a:off x="3432313" y="1135475"/>
          <a:ext cx="3266312" cy="3705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25" name="表格 10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69838"/>
              </p:ext>
            </p:extLst>
          </p:nvPr>
        </p:nvGraphicFramePr>
        <p:xfrm>
          <a:off x="135168" y="4949403"/>
          <a:ext cx="6563455" cy="2802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526">
                  <a:extLst>
                    <a:ext uri="{9D8B030D-6E8A-4147-A177-3AD203B41FA5}">
                      <a16:colId xmlns:a16="http://schemas.microsoft.com/office/drawing/2014/main" val="1932147951"/>
                    </a:ext>
                  </a:extLst>
                </a:gridCol>
                <a:gridCol w="5557929">
                  <a:extLst>
                    <a:ext uri="{9D8B030D-6E8A-4147-A177-3AD203B41FA5}">
                      <a16:colId xmlns:a16="http://schemas.microsoft.com/office/drawing/2014/main" val="2781403526"/>
                    </a:ext>
                  </a:extLst>
                </a:gridCol>
              </a:tblGrid>
              <a:tr h="405807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本院大腸鏡檢查優點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4191186"/>
                  </a:ext>
                </a:extLst>
              </a:tr>
              <a:tr h="67742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設備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日本原廠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Olympus 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內視鏡系統，影像清晰</a:t>
                      </a:r>
                      <a:endParaRPr lang="en-US" altLang="zh-TW" sz="16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數位化影像雲端儲存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追蹤方便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  <a:alpha val="8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94460363"/>
                  </a:ext>
                </a:extLst>
              </a:tr>
              <a:tr h="38415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檢驗人員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皆由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經驗豐富的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醫學中心主任級醫師親自執行</a:t>
                      </a:r>
                      <a:endParaRPr lang="zh-TW" alt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04580195"/>
                  </a:ext>
                </a:extLst>
              </a:tr>
              <a:tr h="898411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檢查方式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採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局部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麻醉方式</a:t>
                      </a:r>
                      <a:r>
                        <a:rPr lang="zh-TW" altLang="en-US" sz="1600" i="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，過程舒適無痛</a:t>
                      </a:r>
                      <a:endParaRPr lang="en-US" altLang="zh-TW" sz="1600" i="0" kern="12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息肉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大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於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0.5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公分者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立即使用內視鏡切除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小於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0.5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公分者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則切片檢查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，檢體皆送病理化驗</a:t>
                      </a:r>
                      <a:endParaRPr lang="zh-TW" altLang="en-US" sz="16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98743454"/>
                  </a:ext>
                </a:extLst>
              </a:tr>
              <a:tr h="43658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檢查時間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約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15-20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分鐘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，安全方便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38215796"/>
                  </a:ext>
                </a:extLst>
              </a:tr>
            </a:tbl>
          </a:graphicData>
        </a:graphic>
      </p:graphicFrame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739792"/>
              </p:ext>
            </p:extLst>
          </p:nvPr>
        </p:nvGraphicFramePr>
        <p:xfrm>
          <a:off x="171439" y="8203060"/>
          <a:ext cx="6527184" cy="1318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474">
                  <a:extLst>
                    <a:ext uri="{9D8B030D-6E8A-4147-A177-3AD203B41FA5}">
                      <a16:colId xmlns:a16="http://schemas.microsoft.com/office/drawing/2014/main" val="2540645074"/>
                    </a:ext>
                  </a:extLst>
                </a:gridCol>
                <a:gridCol w="1139942">
                  <a:extLst>
                    <a:ext uri="{9D8B030D-6E8A-4147-A177-3AD203B41FA5}">
                      <a16:colId xmlns:a16="http://schemas.microsoft.com/office/drawing/2014/main" val="1390026402"/>
                    </a:ext>
                  </a:extLst>
                </a:gridCol>
                <a:gridCol w="1139942">
                  <a:extLst>
                    <a:ext uri="{9D8B030D-6E8A-4147-A177-3AD203B41FA5}">
                      <a16:colId xmlns:a16="http://schemas.microsoft.com/office/drawing/2014/main" val="3367945204"/>
                    </a:ext>
                  </a:extLst>
                </a:gridCol>
                <a:gridCol w="1139942">
                  <a:extLst>
                    <a:ext uri="{9D8B030D-6E8A-4147-A177-3AD203B41FA5}">
                      <a16:colId xmlns:a16="http://schemas.microsoft.com/office/drawing/2014/main" val="1044795118"/>
                    </a:ext>
                  </a:extLst>
                </a:gridCol>
                <a:gridCol w="1139942">
                  <a:extLst>
                    <a:ext uri="{9D8B030D-6E8A-4147-A177-3AD203B41FA5}">
                      <a16:colId xmlns:a16="http://schemas.microsoft.com/office/drawing/2014/main" val="1368178036"/>
                    </a:ext>
                  </a:extLst>
                </a:gridCol>
                <a:gridCol w="1139942">
                  <a:extLst>
                    <a:ext uri="{9D8B030D-6E8A-4147-A177-3AD203B41FA5}">
                      <a16:colId xmlns:a16="http://schemas.microsoft.com/office/drawing/2014/main" val="2083350472"/>
                    </a:ext>
                  </a:extLst>
                </a:gridCol>
              </a:tblGrid>
              <a:tr h="439435"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星期一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星期二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星期三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星期四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星期五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7964207"/>
                  </a:ext>
                </a:extLst>
              </a:tr>
              <a:tr h="43943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上午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周仁偉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021648"/>
                  </a:ext>
                </a:extLst>
              </a:tr>
              <a:tr h="43943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下午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徐章虎</a:t>
                      </a:r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1962" marR="91962" marT="45980" marB="45980">
                    <a:gradFill flip="none" rotWithShape="0">
                      <a:gsLst>
                        <a:gs pos="87000">
                          <a:srgbClr val="ADD2C7"/>
                        </a:gs>
                        <a:gs pos="0">
                          <a:srgbClr val="92D050">
                            <a:alpha val="29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44059066"/>
                  </a:ext>
                </a:extLst>
              </a:tr>
            </a:tbl>
          </a:graphicData>
        </a:graphic>
      </p:graphicFrame>
      <p:sp>
        <p:nvSpPr>
          <p:cNvPr id="3" name="圓角矩形 2"/>
          <p:cNvSpPr/>
          <p:nvPr/>
        </p:nvSpPr>
        <p:spPr>
          <a:xfrm>
            <a:off x="409146" y="7823411"/>
            <a:ext cx="6112592" cy="3700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如有肝膽腸胃道不適及疾病，請掛消化</a:t>
            </a:r>
            <a:r>
              <a:rPr lang="zh-TW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內科門診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洽詢</a:t>
            </a:r>
            <a:endParaRPr lang="zh-TW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39686" y="9521366"/>
            <a:ext cx="5009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益家診所 關心您</a:t>
            </a:r>
            <a:endParaRPr lang="en-US" altLang="zh-TW" sz="1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0671" y="8585358"/>
            <a:ext cx="1001426" cy="936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490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216</Words>
  <Application>Microsoft Office PowerPoint</Application>
  <PresentationFormat>A4 紙張 (210x297 公釐)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cmuh</dc:creator>
  <cp:lastModifiedBy>cmuh</cp:lastModifiedBy>
  <cp:revision>50</cp:revision>
  <cp:lastPrinted>2020-04-07T06:50:48Z</cp:lastPrinted>
  <dcterms:created xsi:type="dcterms:W3CDTF">2019-07-31T02:01:05Z</dcterms:created>
  <dcterms:modified xsi:type="dcterms:W3CDTF">2020-04-07T08:01:58Z</dcterms:modified>
</cp:coreProperties>
</file>